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8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FF"/>
    <a:srgbClr val="FF80FF"/>
    <a:srgbClr val="FF00FF"/>
    <a:srgbClr val="00FFFF"/>
    <a:srgbClr val="80C0FF"/>
    <a:srgbClr val="FFC080"/>
    <a:srgbClr val="FF8080"/>
    <a:srgbClr val="FFFF00"/>
    <a:srgbClr val="80FF80"/>
    <a:srgbClr val="FFC0C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/>
    <p:restoredTop sz="94677"/>
  </p:normalViewPr>
  <p:slideViewPr>
    <p:cSldViewPr snapToGrid="0">
      <p:cViewPr varScale="1">
        <p:scale>
          <a:sx n="70" d="100"/>
          <a:sy n="70" d="100"/>
        </p:scale>
        <p:origin x="5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5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91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19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37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84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6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8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2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1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6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3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1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9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9.gif"/><Relationship Id="rId4" Type="http://schemas.openxmlformats.org/officeDocument/2006/relationships/image" Target="../media/image6.gi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3601-B562-ECAD-184C-AF998E34B5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(Circle + Square)/Triangle: </a:t>
            </a:r>
            <a:br>
              <a:rPr lang="en-US" dirty="0"/>
            </a:br>
            <a:r>
              <a:rPr lang="en-US" dirty="0"/>
              <a:t>Using Shape-Based Expressions for Image Creation and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EEB5C-226E-F125-9FDD-9814D5BAB2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Nicholson</a:t>
            </a:r>
          </a:p>
          <a:p>
            <a:r>
              <a:rPr lang="en-US" dirty="0"/>
              <a:t>Austin Peay State University</a:t>
            </a:r>
          </a:p>
          <a:p>
            <a:r>
              <a:rPr lang="en-US" dirty="0"/>
              <a:t>Clarksville, Tennessee,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38112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64FB-DAD4-E0FE-744C-F70F48FD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F73A4-E588-E24F-7D31-D3840C0DC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starting positions and rotations lead to motion</a:t>
            </a:r>
          </a:p>
          <a:p>
            <a:r>
              <a:rPr lang="en-US" dirty="0"/>
              <a:t>Motion leads to 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Richer static images</a:t>
            </a:r>
          </a:p>
        </p:txBody>
      </p:sp>
    </p:spTree>
    <p:extLst>
      <p:ext uri="{BB962C8B-B14F-4D97-AF65-F5344CB8AC3E}">
        <p14:creationId xmlns:p14="http://schemas.microsoft.com/office/powerpoint/2010/main" val="109546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6604-17E3-E68A-DB81-99ABFDF1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Starting Position: </a:t>
            </a:r>
            <a:br>
              <a:rPr lang="en-US" dirty="0"/>
            </a:br>
            <a:r>
              <a:rPr lang="en-US" dirty="0"/>
              <a:t>Triangle + Lemniscate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FAC6E-96C9-38D8-660E-24552C2D8C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3" y="2548693"/>
            <a:ext cx="3017520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A8F80-6072-8282-F2E7-F5C11C77EB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652" y="2548693"/>
            <a:ext cx="3017520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DB5FA-405D-AB19-CBB9-FA9775F8D6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9891" y="2557837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2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5D48-E4AE-3A86-7704-408251F1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with variable starting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80B56-DAA1-F098-2E0D-6F4E47E36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2526320"/>
            <a:ext cx="3017520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10773-11CC-9B7D-D50D-7667F9635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652" y="2526320"/>
            <a:ext cx="3017520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2E13F-EB0B-89FD-655F-77C425D6B3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9891" y="2526320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4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F308-A52E-9BCF-EE1B-298FC8C8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paths: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Lemniscate</a:t>
            </a:r>
            <a:r>
              <a:rPr lang="en-US" baseline="30000" dirty="0">
                <a:solidFill>
                  <a:srgbClr val="00FFFF"/>
                </a:solidFill>
              </a:rPr>
              <a:t>path=Rose Curve</a:t>
            </a:r>
            <a:r>
              <a:rPr lang="en-US" dirty="0"/>
              <a:t> + </a:t>
            </a:r>
            <a:r>
              <a:rPr lang="en-US" dirty="0">
                <a:solidFill>
                  <a:srgbClr val="FF00FF"/>
                </a:solidFill>
              </a:rPr>
              <a:t>Hypotrochoid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B7CF5-B970-2C11-F4D1-8D554B4679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2965760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DA30A-EEAB-1072-22D6-79CF2E9E19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1490" y="2965760"/>
            <a:ext cx="25146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5B4A2-BCC9-5003-EB07-EB12BB13EA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591" y="196294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800" dirty="0">
                <a:solidFill>
                  <a:srgbClr val="FF8080"/>
                </a:solidFill>
              </a:rPr>
              <a:t>Circle</a:t>
            </a:r>
            <a:r>
              <a:rPr lang="en-US" sz="2800" dirty="0"/>
              <a:t> + </a:t>
            </a:r>
            <a:r>
              <a:rPr lang="en-US" sz="2800" dirty="0">
                <a:solidFill>
                  <a:srgbClr val="80FFFF"/>
                </a:solidFill>
              </a:rPr>
              <a:t>Rose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141815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80"/>
                </a:solidFill>
              </a:rPr>
              <a:t>Epitrochoid</a:t>
            </a:r>
            <a:r>
              <a:rPr lang="en-US" dirty="0"/>
              <a:t> + </a:t>
            </a:r>
            <a:br>
              <a:rPr lang="en-US" dirty="0"/>
            </a:br>
            <a:r>
              <a:rPr lang="en-US" dirty="0">
                <a:solidFill>
                  <a:srgbClr val="80C0FF"/>
                </a:solidFill>
              </a:rPr>
              <a:t>Hypotrochoid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221993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80"/>
                </a:solidFill>
              </a:rPr>
              <a:t>Epitrochoid</a:t>
            </a:r>
            <a:r>
              <a:rPr lang="en-US" dirty="0"/>
              <a:t> + </a:t>
            </a:r>
            <a:br>
              <a:rPr lang="en-US" dirty="0"/>
            </a:br>
            <a:r>
              <a:rPr lang="en-US" dirty="0">
                <a:solidFill>
                  <a:srgbClr val="80C0FF"/>
                </a:solidFill>
              </a:rPr>
              <a:t>Hypotrochoid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334706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80"/>
                </a:solidFill>
              </a:rPr>
              <a:t>Circle1</a:t>
            </a:r>
            <a:r>
              <a:rPr lang="en-US" dirty="0"/>
              <a:t> / </a:t>
            </a:r>
            <a:r>
              <a:rPr lang="en-US" dirty="0">
                <a:solidFill>
                  <a:srgbClr val="80C0FF"/>
                </a:solidFill>
              </a:rPr>
              <a:t>circle2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101692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sz="2800" dirty="0">
                <a:solidFill>
                  <a:srgbClr val="FF00FF"/>
                </a:solidFill>
              </a:rPr>
              <a:t>Oval</a:t>
            </a:r>
            <a:r>
              <a:rPr lang="en-US" sz="2800" dirty="0"/>
              <a:t> * </a:t>
            </a:r>
            <a:r>
              <a:rPr lang="en-US" sz="2800" dirty="0">
                <a:solidFill>
                  <a:srgbClr val="00FFFF"/>
                </a:solidFill>
              </a:rPr>
              <a:t>Hypotrochoid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72108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sum of four</a:t>
            </a:r>
            <a:br>
              <a:rPr lang="en-US" dirty="0"/>
            </a:br>
            <a:r>
              <a:rPr lang="en-US" dirty="0"/>
              <a:t>rose curves</a:t>
            </a:r>
            <a:br>
              <a:rPr lang="en-US" dirty="0"/>
            </a:br>
            <a:endParaRPr lang="en-US" sz="2800" dirty="0">
              <a:solidFill>
                <a:srgbClr val="00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73126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16B9-99AC-5550-AC14-19EF4DB6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Shapes?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F903-1415-10EA-A5C0-ACB36AD2D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all familiar with expressions such as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z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j</a:t>
            </a:r>
          </a:p>
          <a:p>
            <a:r>
              <a:rPr lang="en-US" dirty="0"/>
              <a:t>What is the result when two shapes are added together?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  <a:r>
              <a:rPr lang="en-US" dirty="0"/>
              <a:t>    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en-US" dirty="0"/>
              <a:t>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0D876-4451-B203-3FCA-7400A0D398C9}"/>
              </a:ext>
            </a:extLst>
          </p:cNvPr>
          <p:cNvSpPr>
            <a:spLocks noChangeAspect="1"/>
          </p:cNvSpPr>
          <p:nvPr/>
        </p:nvSpPr>
        <p:spPr>
          <a:xfrm>
            <a:off x="6082331" y="4136444"/>
            <a:ext cx="228600" cy="228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536AAE-2138-7C92-9251-6D63E7624978}"/>
              </a:ext>
            </a:extLst>
          </p:cNvPr>
          <p:cNvSpPr/>
          <p:nvPr/>
        </p:nvSpPr>
        <p:spPr>
          <a:xfrm>
            <a:off x="6690732" y="4152512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sz="2800" dirty="0" err="1">
                <a:solidFill>
                  <a:srgbClr val="FF80FF"/>
                </a:solidFill>
              </a:rPr>
              <a:t>Epicycloid</a:t>
            </a:r>
            <a:r>
              <a:rPr lang="en-US" sz="2800" dirty="0" err="1"/>
              <a:t>+</a:t>
            </a:r>
            <a:r>
              <a:rPr lang="en-US" sz="2800" dirty="0" err="1">
                <a:solidFill>
                  <a:srgbClr val="80FFFF"/>
                </a:solidFill>
              </a:rPr>
              <a:t>Epicycloid</a:t>
            </a:r>
            <a:br>
              <a:rPr lang="en-US" dirty="0"/>
            </a:br>
            <a:endParaRPr lang="en-US" sz="2800" dirty="0">
              <a:solidFill>
                <a:srgbClr val="00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2308292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endParaRPr lang="en-US" sz="2800" dirty="0">
              <a:solidFill>
                <a:srgbClr val="00FF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7656" y="419894"/>
            <a:ext cx="2827282" cy="6018211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2289E6-1F09-2F2C-B4AC-74DC3F421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6193773" cy="3541714"/>
          </a:xfrm>
        </p:spPr>
        <p:txBody>
          <a:bodyPr/>
          <a:lstStyle/>
          <a:p>
            <a:r>
              <a:rPr lang="en-US" dirty="0"/>
              <a:t>Presentation GitHub</a:t>
            </a:r>
          </a:p>
          <a:p>
            <a:pPr lvl="1"/>
            <a:r>
              <a:rPr lang="en-US" dirty="0"/>
              <a:t>Contains sample code for all images in the presentation</a:t>
            </a:r>
          </a:p>
          <a:p>
            <a:pPr lvl="1"/>
            <a:r>
              <a:rPr lang="en-US" dirty="0"/>
              <a:t>????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8BD977-5C82-BAAC-9E3D-0B6205DF6A1D}"/>
              </a:ext>
            </a:extLst>
          </p:cNvPr>
          <p:cNvGrpSpPr/>
          <p:nvPr/>
        </p:nvGrpSpPr>
        <p:grpSpPr>
          <a:xfrm>
            <a:off x="4556880" y="5791200"/>
            <a:ext cx="2999539" cy="646331"/>
            <a:chOff x="4067504" y="5696606"/>
            <a:chExt cx="2999539" cy="64633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586BBEB-0611-0F0B-173C-ECCC5FE3FA6B}"/>
                </a:ext>
              </a:extLst>
            </p:cNvPr>
            <p:cNvSpPr/>
            <p:nvPr/>
          </p:nvSpPr>
          <p:spPr>
            <a:xfrm>
              <a:off x="4379234" y="5833065"/>
              <a:ext cx="457200" cy="4572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B63416-235E-444F-BD90-F49D2DE7DF26}"/>
                </a:ext>
              </a:extLst>
            </p:cNvPr>
            <p:cNvSpPr/>
            <p:nvPr/>
          </p:nvSpPr>
          <p:spPr>
            <a:xfrm>
              <a:off x="5278907" y="5833065"/>
              <a:ext cx="457200" cy="4572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C0146C8-5514-C72B-92FD-A2AFA083663E}"/>
                </a:ext>
              </a:extLst>
            </p:cNvPr>
            <p:cNvSpPr/>
            <p:nvPr/>
          </p:nvSpPr>
          <p:spPr>
            <a:xfrm>
              <a:off x="6349625" y="5820786"/>
              <a:ext cx="457200" cy="469479"/>
            </a:xfrm>
            <a:prstGeom prst="triangl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60A523-EB1A-FC93-4FEC-07860121D28C}"/>
                </a:ext>
              </a:extLst>
            </p:cNvPr>
            <p:cNvSpPr txBox="1"/>
            <p:nvPr/>
          </p:nvSpPr>
          <p:spPr>
            <a:xfrm>
              <a:off x="4067504" y="5696606"/>
              <a:ext cx="29995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(     +     ) /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347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83AA-D487-5DB7-C912-3DA67373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8BBDA-6F1D-4A5B-1F8B-A3F9416EA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shape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dirty="0"/>
                  <a:t> has the definition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parametric equation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the center coordinate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8BBDA-6F1D-4A5B-1F8B-A3F9416EA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0" t="-2500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28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7E73-9E7E-A841-9932-8F65D2E6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expressionS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F7E4E-B2A9-5225-474A-261B992AE7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basic expression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are shapes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dirty="0"/>
                  <a:t> is an operation: +, -, *, /, etc.</a:t>
                </a:r>
              </a:p>
              <a:p>
                <a:r>
                  <a:rPr lang="en-US" dirty="0"/>
                  <a:t>Expands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F7E4E-B2A9-5225-474A-261B992AE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6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0D67-7405-70BB-3B3B-24E20333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I op J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1BA31-13BB-FE99-A886-2D2F472CD9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2285126"/>
            <a:ext cx="228600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DCEDDA-3636-A2E1-7E09-6F9FF757F03C}"/>
                  </a:ext>
                </a:extLst>
              </p:cNvPr>
              <p:cNvSpPr txBox="1"/>
              <p:nvPr/>
            </p:nvSpPr>
            <p:spPr>
              <a:xfrm>
                <a:off x="1164922" y="4571126"/>
                <a:ext cx="2285999" cy="1478569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47500" lnSpcReduction="20000"/>
              </a:bodyPr>
              <a:lstStyle/>
              <a:p>
                <a:endParaRPr lang="en-US" sz="3600" dirty="0"/>
              </a:p>
              <a:p>
                <a:pPr algn="ctr"/>
                <a:r>
                  <a:rPr lang="en-US" sz="4400" dirty="0"/>
                  <a:t>Circle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4400" dirty="0"/>
                  <a:t> and Square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4400" dirty="0"/>
                  <a:t> </a:t>
                </a:r>
              </a:p>
              <a:p>
                <a:pPr algn="ctr"/>
                <a:endParaRPr lang="en-US" sz="4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4400" dirty="0"/>
                  <a:t> inscribed in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DCEDDA-3636-A2E1-7E09-6F9FF757F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922" y="4571126"/>
                <a:ext cx="2285999" cy="1478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CA81526-B306-FF97-6621-708914704E1B}"/>
              </a:ext>
            </a:extLst>
          </p:cNvPr>
          <p:cNvGrpSpPr/>
          <p:nvPr/>
        </p:nvGrpSpPr>
        <p:grpSpPr>
          <a:xfrm>
            <a:off x="3414394" y="618518"/>
            <a:ext cx="8124218" cy="5619217"/>
            <a:chOff x="3414394" y="618518"/>
            <a:chExt cx="8124218" cy="56192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FF7672-F5B0-150B-E0E7-D07C1B7C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8298" y="618518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8D108B-8170-216B-FC83-D5C60A6D680E}"/>
                    </a:ext>
                  </a:extLst>
                </p:cNvPr>
                <p:cNvSpPr txBox="1"/>
                <p:nvPr/>
              </p:nvSpPr>
              <p:spPr>
                <a:xfrm>
                  <a:off x="3414394" y="1697731"/>
                  <a:ext cx="12103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8D108B-8170-216B-FC83-D5C60A6D6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394" y="1697731"/>
                  <a:ext cx="1210396" cy="584775"/>
                </a:xfrm>
                <a:prstGeom prst="rect">
                  <a:avLst/>
                </a:prstGeom>
                <a:blipFill>
                  <a:blip r:embed="rId5"/>
                  <a:stretch>
                    <a:fillRect r="-1031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A49B883-C8C0-95B5-FFF4-9325AAA3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3054" y="618518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0921FE-D29E-E88C-2628-F5A15F1B46AC}"/>
                    </a:ext>
                  </a:extLst>
                </p:cNvPr>
                <p:cNvSpPr txBox="1"/>
                <p:nvPr/>
              </p:nvSpPr>
              <p:spPr>
                <a:xfrm>
                  <a:off x="10328216" y="1697731"/>
                  <a:ext cx="12103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0921FE-D29E-E88C-2628-F5A15F1B4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216" y="1697731"/>
                  <a:ext cx="1210396" cy="584775"/>
                </a:xfrm>
                <a:prstGeom prst="rect">
                  <a:avLst/>
                </a:prstGeom>
                <a:blipFill>
                  <a:blip r:embed="rId7"/>
                  <a:stretch>
                    <a:fillRect r="-1042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BF92D1-1BFD-9713-4080-13E02E9DB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8298" y="3494535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0C9B71-D362-8937-E245-746EDD8F1EE1}"/>
                    </a:ext>
                  </a:extLst>
                </p:cNvPr>
                <p:cNvSpPr txBox="1"/>
                <p:nvPr/>
              </p:nvSpPr>
              <p:spPr>
                <a:xfrm>
                  <a:off x="3611564" y="4573748"/>
                  <a:ext cx="10132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0C9B71-D362-8937-E245-746EDD8F1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564" y="4573748"/>
                  <a:ext cx="1013226" cy="584775"/>
                </a:xfrm>
                <a:prstGeom prst="rect">
                  <a:avLst/>
                </a:prstGeom>
                <a:blipFill>
                  <a:blip r:embed="rId9"/>
                  <a:stretch>
                    <a:fillRect r="-1235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96C7C1-0C65-BE5E-C8B3-043C579F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3054" y="3494535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227907-21CC-FBCB-5664-CA2FD868BE49}"/>
                    </a:ext>
                  </a:extLst>
                </p:cNvPr>
                <p:cNvSpPr txBox="1"/>
                <p:nvPr/>
              </p:nvSpPr>
              <p:spPr>
                <a:xfrm>
                  <a:off x="10280322" y="4573748"/>
                  <a:ext cx="9238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227907-21CC-FBCB-5664-CA2FD868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0322" y="4573748"/>
                  <a:ext cx="923843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1351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3823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2E9A-0F34-B425-8C0D-CE1D612A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C0"/>
                </a:solidFill>
              </a:rPr>
              <a:t>octagon</a:t>
            </a:r>
            <a:r>
              <a:rPr lang="en-US" dirty="0"/>
              <a:t> − circle − </a:t>
            </a:r>
            <a:r>
              <a:rPr lang="en-US" dirty="0">
                <a:solidFill>
                  <a:srgbClr val="C0C0FF"/>
                </a:solidFill>
              </a:rPr>
              <a:t>hexagon</a:t>
            </a:r>
            <a:r>
              <a:rPr lang="en-US" dirty="0"/>
              <a:t> + </a:t>
            </a:r>
            <a:r>
              <a:rPr lang="en-US" dirty="0">
                <a:solidFill>
                  <a:srgbClr val="FF00FF"/>
                </a:solidFill>
              </a:rPr>
              <a:t>pentagon</a:t>
            </a:r>
            <a:r>
              <a:rPr lang="en-US" dirty="0"/>
              <a:t> + </a:t>
            </a:r>
            <a:r>
              <a:rPr lang="en-US" dirty="0">
                <a:solidFill>
                  <a:srgbClr val="FF00FF"/>
                </a:solidFill>
              </a:rPr>
              <a:t>pentagon</a:t>
            </a:r>
            <a:r>
              <a:rPr lang="en-US" dirty="0"/>
              <a:t> − </a:t>
            </a:r>
            <a:r>
              <a:rPr lang="en-US" dirty="0">
                <a:solidFill>
                  <a:srgbClr val="FFFF00"/>
                </a:solidFill>
              </a:rPr>
              <a:t>square</a:t>
            </a:r>
            <a:r>
              <a:rPr lang="en-US" dirty="0"/>
              <a:t> − </a:t>
            </a:r>
            <a:r>
              <a:rPr lang="en-US" dirty="0">
                <a:solidFill>
                  <a:srgbClr val="00FFFF"/>
                </a:solidFill>
              </a:rPr>
              <a:t>triangle</a:t>
            </a:r>
            <a:r>
              <a:rPr lang="en-US" dirty="0"/>
              <a:t> − </a:t>
            </a:r>
            <a:r>
              <a:rPr lang="en-US" dirty="0">
                <a:solidFill>
                  <a:srgbClr val="00FFFF"/>
                </a:solidFill>
              </a:rPr>
              <a:t>triangle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BBE07-BE0E-0DFF-7C9B-9F961BE2C3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0" y="2249488"/>
            <a:ext cx="3541712" cy="35417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EF800A-2617-AC57-E461-352F3D2081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950" y="2249488"/>
            <a:ext cx="3541712" cy="3541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BDF16A-81CB-A810-A793-9F2F2B9E1210}"/>
              </a:ext>
            </a:extLst>
          </p:cNvPr>
          <p:cNvSpPr txBox="1"/>
          <p:nvPr/>
        </p:nvSpPr>
        <p:spPr>
          <a:xfrm>
            <a:off x="2838255" y="605481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shapes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6F906-D678-96B3-87FD-4D77BBB7D4C5}"/>
              </a:ext>
            </a:extLst>
          </p:cNvPr>
          <p:cNvSpPr txBox="1"/>
          <p:nvPr/>
        </p:nvSpPr>
        <p:spPr>
          <a:xfrm>
            <a:off x="7764863" y="6054816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result</a:t>
            </a:r>
          </a:p>
        </p:txBody>
      </p:sp>
    </p:spTree>
    <p:extLst>
      <p:ext uri="{BB962C8B-B14F-4D97-AF65-F5344CB8AC3E}">
        <p14:creationId xmlns:p14="http://schemas.microsoft.com/office/powerpoint/2010/main" val="413140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130F-953F-4916-3E07-923B6919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440987" cy="95030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Example:</a:t>
            </a:r>
            <a:br>
              <a:rPr lang="en-US" dirty="0"/>
            </a:br>
            <a:r>
              <a:rPr lang="en-US" dirty="0"/>
              <a:t>(</a:t>
            </a:r>
            <a:r>
              <a:rPr lang="en-US" sz="2700" dirty="0">
                <a:solidFill>
                  <a:srgbClr val="80FF80"/>
                </a:solidFill>
              </a:rPr>
              <a:t>Epitrochoid</a:t>
            </a:r>
            <a:r>
              <a:rPr lang="en-US" sz="2700" dirty="0"/>
              <a:t> – </a:t>
            </a:r>
            <a:r>
              <a:rPr lang="en-US" sz="2700" dirty="0">
                <a:solidFill>
                  <a:srgbClr val="FFFF00"/>
                </a:solidFill>
              </a:rPr>
              <a:t>Lemniscate</a:t>
            </a:r>
            <a:r>
              <a:rPr lang="en-US" sz="2700" dirty="0"/>
              <a:t>) * </a:t>
            </a:r>
            <a:r>
              <a:rPr lang="en-US" sz="2700" dirty="0">
                <a:solidFill>
                  <a:srgbClr val="00FFFF"/>
                </a:solidFill>
              </a:rPr>
              <a:t>Lemniscate</a:t>
            </a:r>
            <a:r>
              <a:rPr lang="en-US" sz="2700" dirty="0"/>
              <a:t> * </a:t>
            </a:r>
            <a:r>
              <a:rPr lang="en-US" sz="2700" dirty="0">
                <a:solidFill>
                  <a:srgbClr val="FF00FF"/>
                </a:solidFill>
              </a:rPr>
              <a:t>Lemniscate</a:t>
            </a:r>
            <a:r>
              <a:rPr lang="en-US" sz="2700" dirty="0"/>
              <a:t> * </a:t>
            </a:r>
            <a:r>
              <a:rPr lang="en-US" sz="2700" dirty="0">
                <a:solidFill>
                  <a:srgbClr val="FF8080"/>
                </a:solidFill>
              </a:rPr>
              <a:t>Lemniscate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02020-7D83-DD01-B98C-62062E7915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086" y="1568824"/>
            <a:ext cx="4222376" cy="42223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C20B95-D0FA-4825-96D3-8792220946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303" y="1568824"/>
            <a:ext cx="4222376" cy="422237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D82B-BE17-19BE-9A28-847E90088D49}"/>
              </a:ext>
            </a:extLst>
          </p:cNvPr>
          <p:cNvSpPr txBox="1"/>
          <p:nvPr/>
        </p:nvSpPr>
        <p:spPr>
          <a:xfrm>
            <a:off x="2497923" y="5947239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shapes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9F2B9-DB90-DDC7-20B2-D80D03126142}"/>
              </a:ext>
            </a:extLst>
          </p:cNvPr>
          <p:cNvSpPr txBox="1"/>
          <p:nvPr/>
        </p:nvSpPr>
        <p:spPr>
          <a:xfrm>
            <a:off x="8015548" y="594723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result</a:t>
            </a:r>
          </a:p>
        </p:txBody>
      </p:sp>
    </p:spTree>
    <p:extLst>
      <p:ext uri="{BB962C8B-B14F-4D97-AF65-F5344CB8AC3E}">
        <p14:creationId xmlns:p14="http://schemas.microsoft.com/office/powerpoint/2010/main" val="2298570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7898-B079-1C4A-8C4C-6F6B14E4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and Variable Starting positions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1A4CFE-6CF8-B11F-0A9A-9B0FC35CB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Starting position</a:t>
                </a:r>
              </a:p>
              <a:p>
                <a:pPr lvl="1"/>
                <a:r>
                  <a:rPr lang="en-US" dirty="0"/>
                  <a:t>This a computational process</a:t>
                </a:r>
              </a:p>
              <a:p>
                <a:pPr lvl="1"/>
                <a:r>
                  <a:rPr lang="en-US" dirty="0"/>
                  <a:t>Shapes are drawn beginning at some starting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usually 0</a:t>
                </a:r>
              </a:p>
              <a:p>
                <a:pPr lvl="1"/>
                <a:r>
                  <a:rPr lang="en-US" dirty="0"/>
                  <a:t>Varying the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changes the results of the expressions</a:t>
                </a:r>
              </a:p>
              <a:p>
                <a:r>
                  <a:rPr lang="en-US" dirty="0"/>
                  <a:t>Rotating the shapes also changes the results of the expressions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1A4CFE-6CF8-B11F-0A9A-9B0FC35CB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0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48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939F-F765-1827-3489-5A4961E7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Starting Position: </a:t>
            </a:r>
            <a:br>
              <a:rPr lang="en-US" dirty="0"/>
            </a:br>
            <a:r>
              <a:rPr lang="en-US" dirty="0"/>
              <a:t>Triangle + Lemniscate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C072F-B706-509D-AC6C-7B70F17DDC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033" y="1897109"/>
            <a:ext cx="2286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245E4-94CB-59FC-A9DB-168E13CCEF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1826" y="1897109"/>
            <a:ext cx="2286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9A34-A4AA-58EE-80F3-17123071B8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619" y="1897109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8639A-F03E-6730-43BB-9E10EC3415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1411" y="1897109"/>
            <a:ext cx="2286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88CF73-4C91-4F30-1630-B517BD10DDF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033" y="4287660"/>
            <a:ext cx="2286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779618-A400-F92D-2CC4-2D3EDDA21E2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826" y="4287660"/>
            <a:ext cx="2286000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EF859-BF62-0F06-633D-F4DD2DCB06F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619" y="4287660"/>
            <a:ext cx="2286000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F34028-5131-9A04-A40E-D997C135025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1411" y="428766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8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{15F45A6C-A860-0C4D-9018-C3E74AF18EA2}tf10001122</Template>
  <TotalTime>1904</TotalTime>
  <Words>390</Words>
  <Application>Microsoft Office PowerPoint</Application>
  <PresentationFormat>Widescreen</PresentationFormat>
  <Paragraphs>63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Tw Cen MT</vt:lpstr>
      <vt:lpstr>Circuit</vt:lpstr>
      <vt:lpstr>(Circle + Square)/Triangle:  Using Shape-Based Expressions for Image Creation and Exploration</vt:lpstr>
      <vt:lpstr>Adding Shapes?</vt:lpstr>
      <vt:lpstr>Shape Definition</vt:lpstr>
      <vt:lpstr>Basic expressionS</vt:lpstr>
      <vt:lpstr>Example: I op J</vt:lpstr>
      <vt:lpstr>Example: octagon − circle − hexagon + pentagon + pentagon − square − triangle − triangle</vt:lpstr>
      <vt:lpstr>Example: (Epitrochoid – Lemniscate) * Lemniscate * Lemniscate * Lemniscate</vt:lpstr>
      <vt:lpstr>rotations and Variable Starting positions </vt:lpstr>
      <vt:lpstr>Variable Starting Position:  Triangle + Lemniscate</vt:lpstr>
      <vt:lpstr>Animation</vt:lpstr>
      <vt:lpstr>Variable Starting Position:  Triangle + Lemniscate</vt:lpstr>
      <vt:lpstr>Rotations with variable starting points</vt:lpstr>
      <vt:lpstr>Following paths: Lemniscatepath=Rose Curve + Hypotrochoid</vt:lpstr>
      <vt:lpstr>Example: Circle + Rose Curve</vt:lpstr>
      <vt:lpstr>Example: Epitrochoid +  Hypotrochoid</vt:lpstr>
      <vt:lpstr>Example: Epitrochoid +  Hypotrochoid</vt:lpstr>
      <vt:lpstr>Example: Circle1 / circle2</vt:lpstr>
      <vt:lpstr>Example: Oval * Hypotrochoid</vt:lpstr>
      <vt:lpstr>Example: sum of four rose curves </vt:lpstr>
      <vt:lpstr>Example: Epicycloid+Epicycloid </vt:lpstr>
      <vt:lpstr>Thank You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(Circle + Square)/Triangle:  Using Shape-Based Expressions for Image Creation and Exploration</dc:title>
  <dc:creator>Nicholson, John A.</dc:creator>
  <cp:lastModifiedBy>Nicholson, John A.</cp:lastModifiedBy>
  <cp:revision>80</cp:revision>
  <dcterms:created xsi:type="dcterms:W3CDTF">2023-05-13T21:56:59Z</dcterms:created>
  <dcterms:modified xsi:type="dcterms:W3CDTF">2023-07-25T19:36:45Z</dcterms:modified>
</cp:coreProperties>
</file>